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75" r:id="rId3"/>
    <p:sldId id="257" r:id="rId4"/>
    <p:sldId id="268" r:id="rId5"/>
    <p:sldId id="267" r:id="rId6"/>
    <p:sldId id="264" r:id="rId7"/>
    <p:sldId id="269" r:id="rId8"/>
    <p:sldId id="270" r:id="rId9"/>
    <p:sldId id="273" r:id="rId10"/>
    <p:sldId id="274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22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4BC4F-DBDE-1C4E-A13E-5B6EF28D2EC4}" type="datetimeFigureOut">
              <a:rPr lang="en-US" smtClean="0"/>
              <a:t>8/15/19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EBA3A-C210-D346-89AD-F2D9F843E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7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1" y="3956282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4" y="744471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8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1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3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2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5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3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1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1" y="3305210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10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6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3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6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66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 userDrawn="1">
          <p15:clr>
            <a:srgbClr val="F26B43"/>
          </p15:clr>
        </p15:guide>
        <p15:guide id="2" pos="936" userDrawn="1">
          <p15:clr>
            <a:srgbClr val="F26B43"/>
          </p15:clr>
        </p15:guide>
        <p15:guide id="3" pos="864" userDrawn="1">
          <p15:clr>
            <a:srgbClr val="F26B43"/>
          </p15:clr>
        </p15:guide>
        <p15:guide id="11" orient="horz" pos="1368" userDrawn="1">
          <p15:clr>
            <a:srgbClr val="F26B43"/>
          </p15:clr>
        </p15:guide>
        <p15:guide id="12" orient="horz" pos="1440" userDrawn="1">
          <p15:clr>
            <a:srgbClr val="F26B43"/>
          </p15:clr>
        </p15:guide>
        <p15:guide id="13" orient="horz" pos="3696" userDrawn="1">
          <p15:clr>
            <a:srgbClr val="F26B43"/>
          </p15:clr>
        </p15:guide>
        <p15:guide id="14" orient="horz" pos="432" userDrawn="1">
          <p15:clr>
            <a:srgbClr val="F26B43"/>
          </p15:clr>
        </p15:guide>
        <p15:guide id="15" orient="horz" pos="1512" userDrawn="1">
          <p15:clr>
            <a:srgbClr val="F26B43"/>
          </p15:clr>
        </p15:guide>
        <p15:guide id="16" pos="5184" userDrawn="1">
          <p15:clr>
            <a:srgbClr val="F26B43"/>
          </p15:clr>
        </p15:guide>
        <p15:guide id="17" pos="702" userDrawn="1">
          <p15:clr>
            <a:srgbClr val="F26B43"/>
          </p15:clr>
        </p15:guide>
        <p15:guide id="1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969" y="3433545"/>
            <a:ext cx="6270922" cy="1015218"/>
          </a:xfrm>
        </p:spPr>
        <p:txBody>
          <a:bodyPr/>
          <a:lstStyle/>
          <a:p>
            <a:r>
              <a:rPr lang="en-US" dirty="0"/>
              <a:t>DAYDREAMING:</a:t>
            </a:r>
            <a:br>
              <a:rPr lang="en-US" dirty="0"/>
            </a:br>
            <a:r>
              <a:rPr lang="en-US" dirty="0"/>
              <a:t>EMPIRICAL AND CONCEPTUAL DEVELOPMENTS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270" y="4531722"/>
            <a:ext cx="7132320" cy="864535"/>
          </a:xfrm>
        </p:spPr>
        <p:txBody>
          <a:bodyPr>
            <a:normAutofit/>
          </a:bodyPr>
          <a:lstStyle/>
          <a:p>
            <a:r>
              <a:rPr lang="en-US" sz="2000" dirty="0"/>
              <a:t>Ian R. Newby-Clark, Lauren Holt, Caitlin Duncan, Brianna Wilson</a:t>
            </a:r>
          </a:p>
        </p:txBody>
      </p:sp>
      <p:pic>
        <p:nvPicPr>
          <p:cNvPr id="4" name="Picture 2" descr="Image result for open science foundation logo">
            <a:extLst>
              <a:ext uri="{FF2B5EF4-FFF2-40B4-BE49-F238E27FC236}">
                <a16:creationId xmlns:a16="http://schemas.microsoft.com/office/drawing/2014/main" id="{61C5B442-5AC1-2F4C-ADDD-28874E454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914" y="248434"/>
            <a:ext cx="1511796" cy="907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university of guelph logo">
            <a:extLst>
              <a:ext uri="{FF2B5EF4-FFF2-40B4-BE49-F238E27FC236}">
                <a16:creationId xmlns:a16="http://schemas.microsoft.com/office/drawing/2014/main" id="{95AA07F3-4641-764F-AEC1-A4396EF52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76" y="5288518"/>
            <a:ext cx="2257572" cy="119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sshrc logo">
            <a:extLst>
              <a:ext uri="{FF2B5EF4-FFF2-40B4-BE49-F238E27FC236}">
                <a16:creationId xmlns:a16="http://schemas.microsoft.com/office/drawing/2014/main" id="{5E12D584-0435-604E-9728-300F69716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542" y="6248402"/>
            <a:ext cx="2451168" cy="51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2573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48890"/>
            <a:ext cx="7200900" cy="706142"/>
          </a:xfrm>
        </p:spPr>
        <p:txBody>
          <a:bodyPr>
            <a:noAutofit/>
          </a:bodyPr>
          <a:lstStyle/>
          <a:p>
            <a:pPr algn="ctr"/>
            <a:r>
              <a:rPr lang="en-US" sz="5000" dirty="0"/>
              <a:t>Thanks!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87AA0F4-0BF0-A846-AC3C-32A11BF4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2" y="1295663"/>
            <a:ext cx="7934179" cy="4783015"/>
          </a:xfrm>
        </p:spPr>
        <p:txBody>
          <a:bodyPr>
            <a:normAutofit/>
          </a:bodyPr>
          <a:lstStyle/>
          <a:p>
            <a:r>
              <a:rPr lang="en-US" sz="2400" dirty="0"/>
              <a:t>Christopher Chinn</a:t>
            </a:r>
          </a:p>
          <a:p>
            <a:r>
              <a:rPr lang="en-US" sz="2400" dirty="0"/>
              <a:t>Caitlin Duncan</a:t>
            </a:r>
          </a:p>
          <a:p>
            <a:r>
              <a:rPr lang="en-US" sz="2400" dirty="0"/>
              <a:t>Lauren Holt</a:t>
            </a:r>
          </a:p>
          <a:p>
            <a:r>
              <a:rPr lang="en-US" sz="2400" dirty="0"/>
              <a:t>Talia Rockman</a:t>
            </a:r>
          </a:p>
          <a:p>
            <a:r>
              <a:rPr lang="en-US" sz="2400" dirty="0"/>
              <a:t>Clarissa Shepherd</a:t>
            </a:r>
          </a:p>
          <a:p>
            <a:r>
              <a:rPr lang="en-US" sz="2400" dirty="0" err="1"/>
              <a:t>Kajalaxy</a:t>
            </a:r>
            <a:r>
              <a:rPr lang="en-US" sz="2400" dirty="0"/>
              <a:t> </a:t>
            </a:r>
            <a:r>
              <a:rPr lang="en-US" sz="2400" dirty="0" err="1"/>
              <a:t>Thavendran</a:t>
            </a:r>
            <a:endParaRPr lang="en-US" sz="2400" dirty="0"/>
          </a:p>
          <a:p>
            <a:r>
              <a:rPr lang="en-US" sz="2400" dirty="0"/>
              <a:t>Brianna Wilson</a:t>
            </a:r>
          </a:p>
          <a:p>
            <a:r>
              <a:rPr lang="en-US" sz="2400" dirty="0"/>
              <a:t>Jesse Windsor</a:t>
            </a:r>
          </a:p>
          <a:p>
            <a:pPr lvl="1"/>
            <a:endParaRPr lang="en-US" sz="2400" dirty="0"/>
          </a:p>
        </p:txBody>
      </p:sp>
      <p:pic>
        <p:nvPicPr>
          <p:cNvPr id="5122" name="Picture 2" descr="Image result for daydream">
            <a:extLst>
              <a:ext uri="{FF2B5EF4-FFF2-40B4-BE49-F238E27FC236}">
                <a16:creationId xmlns:a16="http://schemas.microsoft.com/office/drawing/2014/main" id="{997F3A1B-4966-6C46-A204-8C8008E83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405" y="2197067"/>
            <a:ext cx="3848324" cy="216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64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33" y="71090"/>
            <a:ext cx="8335434" cy="706142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Attitudes Toward One’s Daydreams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E086C8-2354-1C43-8EC6-737B64081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850" y="777232"/>
            <a:ext cx="6070084" cy="585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229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264" y="2313905"/>
            <a:ext cx="7035536" cy="15807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0000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05169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43942"/>
            <a:ext cx="7200900" cy="706142"/>
          </a:xfrm>
        </p:spPr>
        <p:txBody>
          <a:bodyPr>
            <a:noAutofit/>
          </a:bodyPr>
          <a:lstStyle/>
          <a:p>
            <a:pPr algn="ctr"/>
            <a:r>
              <a:rPr lang="en-US" sz="50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531" y="1297905"/>
            <a:ext cx="7615238" cy="5032779"/>
          </a:xfrm>
        </p:spPr>
        <p:txBody>
          <a:bodyPr>
            <a:noAutofit/>
          </a:bodyPr>
          <a:lstStyle/>
          <a:p>
            <a:r>
              <a:rPr lang="en-US" sz="3000" dirty="0"/>
              <a:t>The Goals</a:t>
            </a:r>
          </a:p>
          <a:p>
            <a:r>
              <a:rPr lang="en-US" sz="3000" dirty="0"/>
              <a:t>Daydream Versus Mind-Wandering</a:t>
            </a:r>
          </a:p>
          <a:p>
            <a:r>
              <a:rPr lang="en-US" sz="3000" dirty="0"/>
              <a:t>PCF</a:t>
            </a:r>
          </a:p>
          <a:p>
            <a:r>
              <a:rPr lang="en-US" sz="3000" dirty="0"/>
              <a:t>Problems with Method</a:t>
            </a:r>
          </a:p>
          <a:p>
            <a:r>
              <a:rPr lang="en-US" sz="3000" dirty="0"/>
              <a:t>Progress!</a:t>
            </a:r>
          </a:p>
          <a:p>
            <a:r>
              <a:rPr lang="en-US" sz="3000" dirty="0"/>
              <a:t>A Description of Daydreaming Itself</a:t>
            </a:r>
          </a:p>
        </p:txBody>
      </p:sp>
      <p:pic>
        <p:nvPicPr>
          <p:cNvPr id="4" name="Picture 2" descr="mage result for daydream flower">
            <a:extLst>
              <a:ext uri="{FF2B5EF4-FFF2-40B4-BE49-F238E27FC236}">
                <a16:creationId xmlns:a16="http://schemas.microsoft.com/office/drawing/2014/main" id="{24E2D472-1745-8C4B-B2C9-5A71D9FE5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823" y="343942"/>
            <a:ext cx="1705252" cy="131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9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343942"/>
            <a:ext cx="7200900" cy="706142"/>
          </a:xfrm>
        </p:spPr>
        <p:txBody>
          <a:bodyPr>
            <a:noAutofit/>
          </a:bodyPr>
          <a:lstStyle/>
          <a:p>
            <a:pPr algn="ctr"/>
            <a:r>
              <a:rPr lang="en-US" sz="5000" dirty="0"/>
              <a:t>Five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382311"/>
            <a:ext cx="7615238" cy="503277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/>
              <a:t>Daydream Content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Attitudes Toward One’s Daydreams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Daydream Frequency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Daydream Duration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Awareness</a:t>
            </a:r>
          </a:p>
        </p:txBody>
      </p:sp>
      <p:pic>
        <p:nvPicPr>
          <p:cNvPr id="1026" name="Picture 2" descr="Image result for goal">
            <a:extLst>
              <a:ext uri="{FF2B5EF4-FFF2-40B4-BE49-F238E27FC236}">
                <a16:creationId xmlns:a16="http://schemas.microsoft.com/office/drawing/2014/main" id="{0419E8E5-8554-5243-8665-1D71BAAD2C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238" y="4309535"/>
            <a:ext cx="2711700" cy="2105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47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2" y="175129"/>
            <a:ext cx="7200900" cy="706142"/>
          </a:xfrm>
        </p:spPr>
        <p:txBody>
          <a:bodyPr>
            <a:noAutofit/>
          </a:bodyPr>
          <a:lstStyle/>
          <a:p>
            <a:pPr algn="ctr"/>
            <a:r>
              <a:rPr lang="en-US" sz="5000" dirty="0"/>
              <a:t>Daydreaming</a:t>
            </a:r>
            <a:br>
              <a:rPr lang="en-US" sz="5000" dirty="0"/>
            </a:br>
            <a:r>
              <a:rPr lang="en-US" sz="5000" dirty="0"/>
              <a:t>Versus</a:t>
            </a:r>
            <a:br>
              <a:rPr lang="en-US" sz="5000" dirty="0"/>
            </a:br>
            <a:r>
              <a:rPr lang="en-US" sz="5000" dirty="0"/>
              <a:t>Mind-Wandering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CB67CE-74D8-3F47-AEF0-E7CE35792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2" y="2405576"/>
            <a:ext cx="7934179" cy="378421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Mind-Wandering</a:t>
            </a:r>
          </a:p>
          <a:p>
            <a:pPr lvl="1"/>
            <a:r>
              <a:rPr lang="en-US" sz="2400" dirty="0"/>
              <a:t>Thought to Thought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A Daydream (</a:t>
            </a:r>
            <a:r>
              <a:rPr lang="en-US" sz="2400" dirty="0" err="1"/>
              <a:t>Dorsch</a:t>
            </a:r>
            <a:r>
              <a:rPr lang="en-US" sz="2400" dirty="0"/>
              <a:t>, 2015)</a:t>
            </a:r>
          </a:p>
          <a:p>
            <a:pPr lvl="1"/>
            <a:r>
              <a:rPr lang="en-US" sz="2400" dirty="0"/>
              <a:t>Purposiveness</a:t>
            </a:r>
          </a:p>
          <a:p>
            <a:pPr lvl="1"/>
            <a:r>
              <a:rPr lang="en-US" sz="2400" dirty="0"/>
              <a:t>Agency</a:t>
            </a:r>
          </a:p>
          <a:p>
            <a:pPr lvl="1"/>
            <a:r>
              <a:rPr lang="en-US" sz="2400" dirty="0"/>
              <a:t>Narrative Structure</a:t>
            </a:r>
            <a:br>
              <a:rPr lang="en-US" sz="2200" dirty="0"/>
            </a:br>
            <a:endParaRPr lang="en-US" sz="2200" dirty="0"/>
          </a:p>
          <a:p>
            <a:r>
              <a:rPr lang="en-US" sz="2400" dirty="0"/>
              <a:t>A Daydream is an Imagined Event</a:t>
            </a:r>
          </a:p>
          <a:p>
            <a:pPr lvl="3"/>
            <a:r>
              <a:rPr lang="en-US" sz="2000" dirty="0"/>
              <a:t>Newby-Clark &amp; </a:t>
            </a:r>
            <a:r>
              <a:rPr lang="en-US" sz="2000" dirty="0" err="1"/>
              <a:t>Thavendran</a:t>
            </a:r>
            <a:r>
              <a:rPr lang="en-US" sz="2000" dirty="0"/>
              <a:t> (2018)</a:t>
            </a:r>
          </a:p>
        </p:txBody>
      </p:sp>
      <p:pic>
        <p:nvPicPr>
          <p:cNvPr id="8" name="Picture 2" descr="mage result for daydreaming">
            <a:extLst>
              <a:ext uri="{FF2B5EF4-FFF2-40B4-BE49-F238E27FC236}">
                <a16:creationId xmlns:a16="http://schemas.microsoft.com/office/drawing/2014/main" id="{72A8F024-792D-D44C-8D02-168BBF1F6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946" y="5430954"/>
            <a:ext cx="2028825" cy="126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49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543652"/>
            <a:ext cx="7200900" cy="706142"/>
          </a:xfrm>
        </p:spPr>
        <p:txBody>
          <a:bodyPr>
            <a:noAutofit/>
          </a:bodyPr>
          <a:lstStyle/>
          <a:p>
            <a:pPr algn="ctr"/>
            <a:r>
              <a:rPr lang="en-US" sz="5000" dirty="0"/>
              <a:t>A PCF of Daydream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549831"/>
            <a:ext cx="7200900" cy="36963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400" dirty="0"/>
              <a:t>A future event imagined by a person in which the person behaves in a desired way with another person.</a:t>
            </a:r>
            <a:endParaRPr lang="en-US" sz="2400" dirty="0"/>
          </a:p>
          <a:p>
            <a:pPr marL="0" indent="0">
              <a:buNone/>
            </a:pPr>
            <a:r>
              <a:rPr lang="en-CA" sz="2400" dirty="0"/>
              <a:t>T1. Change </a:t>
            </a:r>
            <a:r>
              <a:rPr lang="en-CA" sz="2400" i="1" dirty="0"/>
              <a:t>future event</a:t>
            </a:r>
            <a:r>
              <a:rPr lang="en-CA" sz="2400" dirty="0"/>
              <a:t> to </a:t>
            </a:r>
            <a:r>
              <a:rPr lang="en-CA" sz="2400" i="1" dirty="0"/>
              <a:t>past event</a:t>
            </a:r>
            <a:r>
              <a:rPr lang="en-CA" sz="2400" dirty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CA" sz="2400" dirty="0"/>
              <a:t>T2. Change </a:t>
            </a:r>
            <a:r>
              <a:rPr lang="en-CA" sz="2400" i="1" dirty="0"/>
              <a:t>A future event</a:t>
            </a:r>
            <a:r>
              <a:rPr lang="en-CA" sz="2400" dirty="0"/>
              <a:t> to </a:t>
            </a:r>
            <a:r>
              <a:rPr lang="en-CA" sz="2400" i="1" dirty="0"/>
              <a:t>An event</a:t>
            </a:r>
            <a:r>
              <a:rPr lang="en-CA" sz="2400" dirty="0"/>
              <a:t>.</a:t>
            </a:r>
          </a:p>
          <a:p>
            <a:pPr marL="0" indent="0">
              <a:buNone/>
            </a:pPr>
            <a:r>
              <a:rPr lang="en-CA" sz="2400" dirty="0"/>
              <a:t>T3. Eliminate </a:t>
            </a:r>
            <a:r>
              <a:rPr lang="en-CA" sz="2400" i="1" dirty="0"/>
              <a:t>with another person</a:t>
            </a:r>
            <a:r>
              <a:rPr lang="en-CA" sz="2400" dirty="0"/>
              <a:t>.</a:t>
            </a:r>
          </a:p>
          <a:p>
            <a:pPr marL="0" indent="0">
              <a:buNone/>
            </a:pPr>
            <a:r>
              <a:rPr lang="en-CA" sz="2400" dirty="0"/>
              <a:t>T4. Change </a:t>
            </a:r>
            <a:r>
              <a:rPr lang="en-CA" sz="2400" i="1" dirty="0"/>
              <a:t>another person</a:t>
            </a:r>
            <a:r>
              <a:rPr lang="en-CA" sz="2400" dirty="0"/>
              <a:t> to </a:t>
            </a:r>
            <a:r>
              <a:rPr lang="en-CA" sz="2400" i="1" dirty="0"/>
              <a:t>other people</a:t>
            </a:r>
            <a:r>
              <a:rPr lang="en-CA" sz="2400" dirty="0"/>
              <a:t>.</a:t>
            </a:r>
          </a:p>
          <a:p>
            <a:pPr marL="0" indent="0">
              <a:buNone/>
            </a:pPr>
            <a:r>
              <a:rPr lang="en-CA" sz="2400" dirty="0"/>
              <a:t>T5. Change </a:t>
            </a:r>
            <a:r>
              <a:rPr lang="en-CA" sz="2400" i="1" dirty="0"/>
              <a:t>the person </a:t>
            </a:r>
            <a:r>
              <a:rPr lang="en-CA" sz="2400" dirty="0"/>
              <a:t>to </a:t>
            </a:r>
            <a:r>
              <a:rPr lang="en-CA" sz="2400" i="1" dirty="0"/>
              <a:t>a person</a:t>
            </a:r>
            <a:r>
              <a:rPr lang="en-CA" sz="2400" dirty="0"/>
              <a:t>.</a:t>
            </a:r>
          </a:p>
          <a:p>
            <a:pPr marL="0" indent="0">
              <a:buNone/>
            </a:pPr>
            <a:r>
              <a:rPr lang="en-CA" sz="2400" dirty="0"/>
              <a:t>T6. Change </a:t>
            </a:r>
            <a:r>
              <a:rPr lang="en-CA" sz="2400" i="1" dirty="0"/>
              <a:t>the person </a:t>
            </a:r>
            <a:r>
              <a:rPr lang="en-CA" sz="2400" dirty="0"/>
              <a:t>to </a:t>
            </a:r>
            <a:r>
              <a:rPr lang="en-CA" sz="2400" i="1" dirty="0"/>
              <a:t>people</a:t>
            </a:r>
            <a:r>
              <a:rPr lang="en-CA" sz="2400" dirty="0"/>
              <a:t>.</a:t>
            </a:r>
          </a:p>
          <a:p>
            <a:pPr marL="0" indent="0">
              <a:buNone/>
            </a:pPr>
            <a:r>
              <a:rPr lang="en-CA" sz="2400" dirty="0"/>
              <a:t>T7. Change </a:t>
            </a:r>
            <a:r>
              <a:rPr lang="en-CA" sz="2400" i="1" dirty="0"/>
              <a:t>in a desired way </a:t>
            </a:r>
            <a:r>
              <a:rPr lang="en-CA" sz="2400" dirty="0"/>
              <a:t>to </a:t>
            </a:r>
            <a:r>
              <a:rPr lang="en-CA" sz="2400" i="1" dirty="0"/>
              <a:t>in an undesired way</a:t>
            </a:r>
            <a:r>
              <a:rPr lang="en-CA" sz="2400" dirty="0"/>
              <a:t>.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76150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134" y="248891"/>
            <a:ext cx="8212665" cy="631642"/>
          </a:xfrm>
        </p:spPr>
        <p:txBody>
          <a:bodyPr>
            <a:noAutofit/>
          </a:bodyPr>
          <a:lstStyle/>
          <a:p>
            <a:pPr algn="ctr"/>
            <a:r>
              <a:rPr lang="en-US" sz="5000" dirty="0"/>
              <a:t>The Method &amp; Its Problems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87AA0F4-0BF0-A846-AC3C-32A11BF4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547" y="1321063"/>
            <a:ext cx="8014612" cy="1456004"/>
          </a:xfrm>
        </p:spPr>
        <p:txBody>
          <a:bodyPr>
            <a:noAutofit/>
          </a:bodyPr>
          <a:lstStyle/>
          <a:p>
            <a:r>
              <a:rPr lang="en-US" sz="3600" dirty="0"/>
              <a:t>Two Stage Process</a:t>
            </a:r>
          </a:p>
          <a:p>
            <a:pPr lvl="1"/>
            <a:r>
              <a:rPr lang="en-US" sz="3600" dirty="0"/>
              <a:t>Thought Recording</a:t>
            </a:r>
          </a:p>
          <a:p>
            <a:pPr lvl="1"/>
            <a:r>
              <a:rPr lang="en-US" sz="3600" dirty="0"/>
              <a:t>Notes and Ratings</a:t>
            </a:r>
          </a:p>
        </p:txBody>
      </p:sp>
      <p:pic>
        <p:nvPicPr>
          <p:cNvPr id="2052" name="Picture 4" descr="Related image">
            <a:extLst>
              <a:ext uri="{FF2B5EF4-FFF2-40B4-BE49-F238E27FC236}">
                <a16:creationId xmlns:a16="http://schemas.microsoft.com/office/drawing/2014/main" id="{231F8614-B7CB-4B45-ACF5-9E0C55B69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34" y="4216400"/>
            <a:ext cx="3171165" cy="118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BCDCCE25-47B7-EB41-83E3-CA3E6CD7DA81}"/>
              </a:ext>
            </a:extLst>
          </p:cNvPr>
          <p:cNvSpPr txBox="1">
            <a:spLocks/>
          </p:cNvSpPr>
          <p:nvPr/>
        </p:nvSpPr>
        <p:spPr>
          <a:xfrm>
            <a:off x="4566853" y="4065965"/>
            <a:ext cx="4577147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AWARE!</a:t>
            </a:r>
          </a:p>
          <a:p>
            <a:r>
              <a:rPr lang="en-US" sz="3600" dirty="0"/>
              <a:t>No Mind-Wandering</a:t>
            </a:r>
          </a:p>
        </p:txBody>
      </p:sp>
      <p:pic>
        <p:nvPicPr>
          <p:cNvPr id="2050" name="Picture 2" descr="Image result for artist' sketch pad">
            <a:extLst>
              <a:ext uri="{FF2B5EF4-FFF2-40B4-BE49-F238E27FC236}">
                <a16:creationId xmlns:a16="http://schemas.microsoft.com/office/drawing/2014/main" id="{D6A98FD0-23B8-944E-876F-FDB4722A4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84" y="1272228"/>
            <a:ext cx="3468615" cy="249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79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48890"/>
            <a:ext cx="7200900" cy="706142"/>
          </a:xfrm>
        </p:spPr>
        <p:txBody>
          <a:bodyPr>
            <a:noAutofit/>
          </a:bodyPr>
          <a:lstStyle/>
          <a:p>
            <a:pPr algn="ctr"/>
            <a:r>
              <a:rPr lang="en-US" sz="5000" dirty="0"/>
              <a:t>The New Method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87AA0F4-0BF0-A846-AC3C-32A11BF4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253329"/>
            <a:ext cx="7934179" cy="4783015"/>
          </a:xfrm>
        </p:spPr>
        <p:txBody>
          <a:bodyPr>
            <a:normAutofit/>
          </a:bodyPr>
          <a:lstStyle/>
          <a:p>
            <a:r>
              <a:rPr lang="en-US" sz="3600" dirty="0"/>
              <a:t>Boring Task</a:t>
            </a:r>
          </a:p>
          <a:p>
            <a:r>
              <a:rPr lang="en-US" sz="3600" dirty="0"/>
              <a:t>Beeped</a:t>
            </a:r>
          </a:p>
          <a:p>
            <a:r>
              <a:rPr lang="en-US" sz="3600" dirty="0"/>
              <a:t>Notes and Ratings</a:t>
            </a:r>
          </a:p>
          <a:p>
            <a:r>
              <a:rPr lang="en-US" sz="3600" dirty="0"/>
              <a:t>Mind-Wandering and Daydreaming</a:t>
            </a:r>
          </a:p>
        </p:txBody>
      </p:sp>
      <p:pic>
        <p:nvPicPr>
          <p:cNvPr id="3076" name="Picture 4" descr="Image result for obstacle">
            <a:extLst>
              <a:ext uri="{FF2B5EF4-FFF2-40B4-BE49-F238E27FC236}">
                <a16:creationId xmlns:a16="http://schemas.microsoft.com/office/drawing/2014/main" id="{32A6CA51-EF15-C24C-8C8A-D4A2DCDDF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023" y="4135903"/>
            <a:ext cx="2214033" cy="221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54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79372"/>
            <a:ext cx="7255933" cy="677232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Description of Daydreaming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6133870-F005-8A43-B5AF-FC0AA95AA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927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1E4399-9EA7-B244-B31C-B5AD130FD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838" y="5641145"/>
            <a:ext cx="2229326" cy="1027202"/>
          </a:xfrm>
          <a:prstGeom prst="rect">
            <a:avLst/>
          </a:prstGeom>
        </p:spPr>
      </p:pic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4CEF67AE-2A6E-4C49-A2B7-09F6A16F23BE}"/>
              </a:ext>
            </a:extLst>
          </p:cNvPr>
          <p:cNvSpPr txBox="1">
            <a:spLocks/>
          </p:cNvSpPr>
          <p:nvPr/>
        </p:nvSpPr>
        <p:spPr>
          <a:xfrm>
            <a:off x="624663" y="1840730"/>
            <a:ext cx="8273562" cy="3782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4048" indent="-384048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/>
              <a:t>&lt;B&gt; = &lt;I, W, K, KH, 𝛳, A, PC, S&gt;</a:t>
            </a:r>
          </a:p>
          <a:p>
            <a:pPr marL="0" indent="0">
              <a:buNone/>
            </a:pPr>
            <a:r>
              <a:rPr lang="en-US" sz="3000" dirty="0"/>
              <a:t>&lt;K&gt; = ?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sz="3000" dirty="0"/>
              <a:t>PSPD (Paradigmatic Social Practice </a:t>
            </a:r>
            <a:r>
              <a:rPr lang="en-US" sz="3000" dirty="0" err="1"/>
              <a:t>Desc</a:t>
            </a:r>
            <a:r>
              <a:rPr lang="en-US" sz="3000" dirty="0"/>
              <a:t>.)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sz="3000" dirty="0"/>
              <a:t>&lt;B&gt; = &lt;I, W, K, KH, P, A, PC, S&gt;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sz="3000" dirty="0"/>
              <a:t>&lt;B&gt; = &lt;I, W, K, KH, P, A, PC, S&gt;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sz="3000" dirty="0"/>
              <a:t>&lt;B&gt; = &lt;I, W, K, KH, P, A, PC, S&gt;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en-US" sz="3000" dirty="0"/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n-US" sz="3000" dirty="0"/>
              <a:t>𝛳</a:t>
            </a:r>
          </a:p>
          <a:p>
            <a:pPr marL="0" indent="0">
              <a:buFont typeface="Franklin Gothic Book" panose="020B0503020102020204" pitchFamily="34" charset="0"/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34675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1523</TotalTime>
  <Words>292</Words>
  <Application>Microsoft Macintosh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Franklin Gothic Book</vt:lpstr>
      <vt:lpstr>Crop</vt:lpstr>
      <vt:lpstr>DAYDREAMING: EMPIRICAL AND CONCEPTUAL DEVELOPMENTS</vt:lpstr>
      <vt:lpstr>PowerPoint Presentation</vt:lpstr>
      <vt:lpstr>Overview</vt:lpstr>
      <vt:lpstr>Five Goals</vt:lpstr>
      <vt:lpstr>Daydreaming Versus Mind-Wandering</vt:lpstr>
      <vt:lpstr>A PCF of Daydream</vt:lpstr>
      <vt:lpstr>The Method &amp; Its Problems</vt:lpstr>
      <vt:lpstr>The New Method</vt:lpstr>
      <vt:lpstr>Description of Daydreaming</vt:lpstr>
      <vt:lpstr>Thanks!</vt:lpstr>
      <vt:lpstr>Attitudes Toward One’s Daydreams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PCF of daydreaming</dc:title>
  <dc:creator>Ian Newby-Clark</dc:creator>
  <cp:lastModifiedBy>Ian Newby-Clark</cp:lastModifiedBy>
  <cp:revision>170</cp:revision>
  <dcterms:created xsi:type="dcterms:W3CDTF">2017-10-05T12:15:15Z</dcterms:created>
  <dcterms:modified xsi:type="dcterms:W3CDTF">2019-08-15T13:53:16Z</dcterms:modified>
</cp:coreProperties>
</file>